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0"/>
  </p:notesMasterIdLst>
  <p:sldIdLst>
    <p:sldId id="256" r:id="rId4"/>
    <p:sldId id="304" r:id="rId5"/>
    <p:sldId id="325" r:id="rId6"/>
    <p:sldId id="356" r:id="rId7"/>
    <p:sldId id="357" r:id="rId8"/>
    <p:sldId id="358" r:id="rId9"/>
    <p:sldId id="359" r:id="rId10"/>
    <p:sldId id="337" r:id="rId11"/>
    <p:sldId id="336" r:id="rId12"/>
    <p:sldId id="373" r:id="rId13"/>
    <p:sldId id="318" r:id="rId14"/>
    <p:sldId id="374" r:id="rId15"/>
    <p:sldId id="319" r:id="rId16"/>
    <p:sldId id="338" r:id="rId17"/>
    <p:sldId id="375" r:id="rId18"/>
    <p:sldId id="339" r:id="rId19"/>
    <p:sldId id="347" r:id="rId20"/>
    <p:sldId id="376" r:id="rId21"/>
    <p:sldId id="348" r:id="rId22"/>
    <p:sldId id="378" r:id="rId23"/>
    <p:sldId id="379" r:id="rId24"/>
    <p:sldId id="377" r:id="rId25"/>
    <p:sldId id="382" r:id="rId26"/>
    <p:sldId id="380" r:id="rId27"/>
    <p:sldId id="381" r:id="rId28"/>
    <p:sldId id="264" r:id="rId2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5" autoAdjust="0"/>
  </p:normalViewPr>
  <p:slideViewPr>
    <p:cSldViewPr>
      <p:cViewPr varScale="1">
        <p:scale>
          <a:sx n="142" d="100"/>
          <a:sy n="142" d="100"/>
        </p:scale>
        <p:origin x="714" y="1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2021-02-17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606421"/>
            <a:ext cx="5220072" cy="1080120"/>
          </a:xfrm>
        </p:spPr>
        <p:txBody>
          <a:bodyPr/>
          <a:lstStyle/>
          <a:p>
            <a:pPr lvl="0"/>
            <a:r>
              <a:rPr lang="en-US" altLang="ko-KR" sz="2400" dirty="0"/>
              <a:t>Image-to-Image Translation with Conditional Adversarial Networks </a:t>
            </a:r>
            <a:endParaRPr lang="en-US" altLang="ko-KR" sz="2400" kern="1100" baseline="-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637392"/>
            <a:ext cx="5694848" cy="504056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Phillip Isola, Jun-Yan Zhu, </a:t>
            </a:r>
            <a:r>
              <a:rPr lang="en-US" altLang="ko-KR" dirty="0" err="1"/>
              <a:t>Tinghui</a:t>
            </a:r>
            <a:r>
              <a:rPr lang="en-US" altLang="ko-KR" dirty="0"/>
              <a:t> Zhou, Alexei A. </a:t>
            </a:r>
            <a:r>
              <a:rPr lang="en-US" altLang="ko-KR" dirty="0" err="1"/>
              <a:t>Efros</a:t>
            </a: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A8899B-3F3A-4ACA-8481-AF6A2EEE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180" y="2067694"/>
            <a:ext cx="4419600" cy="733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6F4838-9002-4505-8C18-7D35DF22D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3435846"/>
            <a:ext cx="5391150" cy="819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245575A-26AE-4392-9300-7A7CF40F4540}"/>
              </a:ext>
            </a:extLst>
          </p:cNvPr>
          <p:cNvSpPr/>
          <p:nvPr/>
        </p:nvSpPr>
        <p:spPr>
          <a:xfrm>
            <a:off x="323528" y="339502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설계자들은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여기서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Encoder”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받아들였다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 G(Generator)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이미지처럼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보이게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해주는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adversarial loss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뿐만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ground truth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비슷한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있도록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추가하였다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5002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BB7861-15F9-466C-A6FF-540AD9433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55526"/>
            <a:ext cx="627074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4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47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z(</a:t>
            </a:r>
            <a:r>
              <a:rPr lang="ko-KR" altLang="en-US" b="1" dirty="0"/>
              <a:t>입력 잡음</a:t>
            </a:r>
            <a:r>
              <a:rPr lang="en-US" altLang="ko-KR" b="1" dirty="0"/>
              <a:t>)</a:t>
            </a:r>
            <a:r>
              <a:rPr lang="ko-KR" altLang="en-US" b="1" dirty="0"/>
              <a:t>가 </a:t>
            </a:r>
            <a:r>
              <a:rPr lang="en-US" altLang="ko-KR" b="1" dirty="0"/>
              <a:t>Generator </a:t>
            </a:r>
            <a:r>
              <a:rPr lang="ko-KR" altLang="en-US" b="1" dirty="0"/>
              <a:t>입력에 필요한가</a:t>
            </a:r>
            <a:r>
              <a:rPr lang="en-US" altLang="ko-KR" b="1" dirty="0"/>
              <a:t>?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D2FAF7-FCF6-42D6-AE86-969D5B0D9DFB}"/>
              </a:ext>
            </a:extLst>
          </p:cNvPr>
          <p:cNvSpPr/>
          <p:nvPr/>
        </p:nvSpPr>
        <p:spPr>
          <a:xfrm>
            <a:off x="107504" y="1347614"/>
            <a:ext cx="861842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original GAN</a:t>
            </a:r>
            <a:r>
              <a:rPr lang="ko-KR" altLang="en-US" sz="1600" dirty="0"/>
              <a:t>의 입력에 </a:t>
            </a:r>
            <a:r>
              <a:rPr lang="en-US" altLang="ko-KR" sz="1600" dirty="0"/>
              <a:t>z</a:t>
            </a:r>
            <a:r>
              <a:rPr lang="ko-KR" altLang="en-US" sz="1600" dirty="0"/>
              <a:t>가 없다면</a:t>
            </a:r>
            <a:r>
              <a:rPr lang="en-US" altLang="ko-KR" sz="1600" dirty="0"/>
              <a:t>, G</a:t>
            </a:r>
            <a:r>
              <a:rPr lang="ko-KR" altLang="en-US" sz="1600" dirty="0"/>
              <a:t>를 통해서 나오는 결과는 </a:t>
            </a:r>
            <a:r>
              <a:rPr lang="en-US" altLang="ko-KR" sz="1600" dirty="0"/>
              <a:t>deterministic</a:t>
            </a:r>
            <a:r>
              <a:rPr lang="ko-KR" altLang="en-US" sz="1600" dirty="0"/>
              <a:t>한 결과가 나올 수 밖에 없다</a:t>
            </a:r>
            <a:r>
              <a:rPr lang="en-US" altLang="ko-KR" sz="1600" dirty="0"/>
              <a:t>. </a:t>
            </a:r>
            <a:r>
              <a:rPr lang="ko-KR" altLang="en-US" sz="1600" dirty="0"/>
              <a:t>그래서 </a:t>
            </a:r>
            <a:r>
              <a:rPr lang="en-US" altLang="ko-KR" sz="1600" dirty="0"/>
              <a:t>GAN</a:t>
            </a:r>
            <a:r>
              <a:rPr lang="ko-KR" altLang="en-US" sz="1600" dirty="0"/>
              <a:t>에서는 입력 잡음 또는 </a:t>
            </a:r>
            <a:r>
              <a:rPr lang="en-US" altLang="ko-KR" sz="1600" dirty="0"/>
              <a:t>latent vector</a:t>
            </a:r>
            <a:r>
              <a:rPr lang="ko-KR" altLang="en-US" sz="1600" dirty="0"/>
              <a:t>라고 불리는 </a:t>
            </a:r>
            <a:r>
              <a:rPr lang="en-US" altLang="ko-KR" sz="1600" dirty="0"/>
              <a:t>z </a:t>
            </a:r>
            <a:r>
              <a:rPr lang="ko-KR" altLang="en-US" sz="1600" dirty="0"/>
              <a:t>값을 달리하면 다른 영상을 만들어낼 수 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ACB2F5-8D64-41E5-8C20-EE5CC69FEBF6}"/>
              </a:ext>
            </a:extLst>
          </p:cNvPr>
          <p:cNvSpPr/>
          <p:nvPr/>
        </p:nvSpPr>
        <p:spPr>
          <a:xfrm>
            <a:off x="107504" y="2859782"/>
            <a:ext cx="9145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여전히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필요한가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1908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E5F4605-479D-4F00-82C9-68301AA968B6}"/>
              </a:ext>
            </a:extLst>
          </p:cNvPr>
          <p:cNvSpPr/>
          <p:nvPr/>
        </p:nvSpPr>
        <p:spPr>
          <a:xfrm>
            <a:off x="323528" y="411510"/>
            <a:ext cx="8352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참고한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Michael Mathieu”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Deep Multi-scale Video Prediction beyond Square Error”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9406DC-7FB5-45E7-A8B3-4FCC0D9E2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203598"/>
            <a:ext cx="5285157" cy="38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4EB10E-1F46-45A4-ACB0-93C0DBBFEF6D}"/>
              </a:ext>
            </a:extLst>
          </p:cNvPr>
          <p:cNvSpPr/>
          <p:nvPr/>
        </p:nvSpPr>
        <p:spPr>
          <a:xfrm>
            <a:off x="323528" y="699542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동영상의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네트워크에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original 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다양한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예측한다는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축에서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관계를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갖고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있어야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화면에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일종의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condition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역할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0D1FC5-E74F-4D18-B5C6-2F24BB41FD1D}"/>
              </a:ext>
            </a:extLst>
          </p:cNvPr>
          <p:cNvSpPr/>
          <p:nvPr/>
        </p:nvSpPr>
        <p:spPr>
          <a:xfrm>
            <a:off x="323528" y="3291830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이것의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무색해졌다는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뜻으로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실제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따르면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유무가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영향을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끼치지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않기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빼고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frame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guide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사용했다는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내용이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나온다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85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E4EB10E-1F46-45A4-ACB0-93C0DBBFEF6D}"/>
              </a:ext>
            </a:extLst>
          </p:cNvPr>
          <p:cNvSpPr/>
          <p:nvPr/>
        </p:nvSpPr>
        <p:spPr>
          <a:xfrm>
            <a:off x="323528" y="1419622"/>
            <a:ext cx="84249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Pix2Pix </a:t>
            </a:r>
            <a:r>
              <a:rPr lang="ko-KR" altLang="en-US" dirty="0"/>
              <a:t>역시 입력 영상 </a:t>
            </a:r>
            <a:r>
              <a:rPr lang="en-US" altLang="ko-KR" dirty="0"/>
              <a:t>x</a:t>
            </a:r>
            <a:r>
              <a:rPr lang="ko-KR" altLang="en-US" dirty="0"/>
              <a:t>를 </a:t>
            </a:r>
            <a:r>
              <a:rPr lang="en-US" altLang="ko-KR" dirty="0"/>
              <a:t>condition</a:t>
            </a:r>
            <a:r>
              <a:rPr lang="ko-KR" altLang="en-US" dirty="0"/>
              <a:t>으로 사용하기 때문에 </a:t>
            </a:r>
            <a:r>
              <a:rPr lang="en-US" altLang="ko-KR" dirty="0"/>
              <a:t>z</a:t>
            </a:r>
            <a:r>
              <a:rPr lang="ko-KR" altLang="en-US" dirty="0"/>
              <a:t>가 큰 영향은 없다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 deterministic</a:t>
            </a:r>
            <a:r>
              <a:rPr lang="ko-KR" altLang="en-US" dirty="0"/>
              <a:t>한 결과가 나오는 것을 피하기 위해</a:t>
            </a:r>
            <a:r>
              <a:rPr lang="en-US" altLang="ko-KR" dirty="0"/>
              <a:t>, Generator </a:t>
            </a:r>
            <a:r>
              <a:rPr lang="ko-KR" altLang="en-US" dirty="0"/>
              <a:t>망의 내부 </a:t>
            </a:r>
            <a:r>
              <a:rPr lang="en-US" altLang="ko-KR" dirty="0"/>
              <a:t>layer</a:t>
            </a:r>
            <a:r>
              <a:rPr lang="ko-KR" altLang="en-US" dirty="0"/>
              <a:t>에 대한 </a:t>
            </a:r>
            <a:r>
              <a:rPr lang="en-US" altLang="ko-KR" dirty="0"/>
              <a:t>dropout</a:t>
            </a:r>
            <a:r>
              <a:rPr lang="ko-KR" altLang="en-US" dirty="0"/>
              <a:t>을 학습이나 실제 </a:t>
            </a:r>
            <a:r>
              <a:rPr lang="en-US" altLang="ko-KR" dirty="0"/>
              <a:t>test </a:t>
            </a:r>
            <a:r>
              <a:rPr lang="ko-KR" altLang="en-US" dirty="0"/>
              <a:t>시에 적용하는 것으로 확률적으로 약간의 무작위성을 얻었다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7ABBA0-3A8D-4B36-A632-8EAF4349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3147814"/>
            <a:ext cx="3816424" cy="133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F9A35D-7F97-4097-9A17-BA30B00DAD12}"/>
              </a:ext>
            </a:extLst>
          </p:cNvPr>
          <p:cNvSpPr/>
          <p:nvPr/>
        </p:nvSpPr>
        <p:spPr>
          <a:xfrm>
            <a:off x="251520" y="339502"/>
            <a:ext cx="2709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U-Net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Generator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DD2C3B4-37CE-48EE-B08A-A6A967780B78}"/>
              </a:ext>
            </a:extLst>
          </p:cNvPr>
          <p:cNvSpPr/>
          <p:nvPr/>
        </p:nvSpPr>
        <p:spPr>
          <a:xfrm>
            <a:off x="107504" y="4192456"/>
            <a:ext cx="88033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U-Net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encoder-decoder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구조에서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영상크기를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줄였다가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키우는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과정에서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detail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사라지면서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blur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해지는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문제를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피하기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위해서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skip connection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갖는다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457A3C2-6BDD-4013-BCBD-71A91A64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915831"/>
            <a:ext cx="4608512" cy="30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8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6BC40B9-75FF-48D1-8D61-B80EF8CFE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11510"/>
            <a:ext cx="587498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40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522CE54-C1C5-4841-94D8-EFBFDBF0D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491630"/>
            <a:ext cx="5073654" cy="173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8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12CBD8A-EDAD-45DB-AF03-3CCC7980C31D}"/>
              </a:ext>
            </a:extLst>
          </p:cNvPr>
          <p:cNvSpPr/>
          <p:nvPr/>
        </p:nvSpPr>
        <p:spPr>
          <a:xfrm>
            <a:off x="179511" y="195486"/>
            <a:ext cx="409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Generator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Discriminator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망의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B912CD-63EF-45B1-BB89-DB9BE5EDF58B}"/>
              </a:ext>
            </a:extLst>
          </p:cNvPr>
          <p:cNvSpPr/>
          <p:nvPr/>
        </p:nvSpPr>
        <p:spPr>
          <a:xfrm>
            <a:off x="143698" y="698065"/>
            <a:ext cx="4360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 “Automatic Sketch Colorization(2017)” - </a:t>
            </a:r>
            <a:r>
              <a:rPr lang="en-US" altLang="ko-KR" sz="1400" dirty="0" err="1"/>
              <a:t>Yuanfang</a:t>
            </a:r>
            <a:r>
              <a:rPr lang="en-US" altLang="ko-KR" sz="1400" dirty="0"/>
              <a:t> Li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B85CF-4FD7-448F-BCBB-1C6960D2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31" y="1005842"/>
            <a:ext cx="3888432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6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115126E-1852-434C-8B64-7E8F5C8FF181}"/>
              </a:ext>
            </a:extLst>
          </p:cNvPr>
          <p:cNvSpPr/>
          <p:nvPr/>
        </p:nvSpPr>
        <p:spPr>
          <a:xfrm>
            <a:off x="251520" y="4227934"/>
            <a:ext cx="8784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image to image translation</a:t>
            </a:r>
            <a:r>
              <a:rPr lang="ko-KR" altLang="en-US" dirty="0"/>
              <a:t>에서 범용적으로 쓰이는 프레임워크를</a:t>
            </a:r>
            <a:r>
              <a:rPr lang="en-US" altLang="ko-KR" dirty="0"/>
              <a:t> </a:t>
            </a:r>
            <a:r>
              <a:rPr lang="ko-KR" altLang="en-US" dirty="0"/>
              <a:t>목적으로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0D3361-3E57-45CE-A068-D0F9AB790FD5}"/>
              </a:ext>
            </a:extLst>
          </p:cNvPr>
          <p:cNvSpPr/>
          <p:nvPr/>
        </p:nvSpPr>
        <p:spPr>
          <a:xfrm>
            <a:off x="3632346" y="58802"/>
            <a:ext cx="15600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24292E"/>
                </a:solidFill>
                <a:latin typeface="-apple-system"/>
              </a:rPr>
              <a:t>Pix2Pix</a:t>
            </a:r>
            <a:endParaRPr lang="en-US" altLang="ko-KR" sz="36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36F210-6CCE-418A-9C59-513B4490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16" y="801870"/>
            <a:ext cx="8040703" cy="30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6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A591C12-869D-44EE-88B8-BA351C09D715}"/>
              </a:ext>
            </a:extLst>
          </p:cNvPr>
          <p:cNvSpPr/>
          <p:nvPr/>
        </p:nvSpPr>
        <p:spPr>
          <a:xfrm>
            <a:off x="251520" y="267494"/>
            <a:ext cx="361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PatchGAN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Discriminator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670FB-312F-4588-98E8-E73044006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5" y="890092"/>
            <a:ext cx="5391150" cy="8191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5053E59-3CD1-46D7-B232-2958D112E039}"/>
              </a:ext>
            </a:extLst>
          </p:cNvPr>
          <p:cNvSpPr/>
          <p:nvPr/>
        </p:nvSpPr>
        <p:spPr>
          <a:xfrm>
            <a:off x="179512" y="1995686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Generator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최적화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함수에는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 loss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포함이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있는데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원영상과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생성영상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사이의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유클리드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방향이기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통상적으로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즉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저주파에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집중하는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6A36F5-13D0-43DE-B63B-C0C18C078193}"/>
              </a:ext>
            </a:extLst>
          </p:cNvPr>
          <p:cNvSpPr/>
          <p:nvPr/>
        </p:nvSpPr>
        <p:spPr>
          <a:xfrm>
            <a:off x="179512" y="3579862"/>
            <a:ext cx="8856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저주파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담당하기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Discriminator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고주파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성분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(detail)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집중하여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(real)/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(fake)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여부를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930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3351DE3-74FE-4ECB-91F6-CC62FC05E8A3}"/>
              </a:ext>
            </a:extLst>
          </p:cNvPr>
          <p:cNvSpPr/>
          <p:nvPr/>
        </p:nvSpPr>
        <p:spPr>
          <a:xfrm>
            <a:off x="251520" y="771550"/>
            <a:ext cx="82089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PatchGAN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-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단위로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/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가짜를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판별하고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평균을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취하는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픽셀들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연관성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(correlation)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작아지는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있으며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일정한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넘어서게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상호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간에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없다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ea typeface="굴림" panose="020B0600000101010101" pitchFamily="50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그러므로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특정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같은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생성할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그리고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많아지는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된다면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generator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성능은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올라갈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것이라는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사실을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추정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210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02CB43-B655-462A-93F9-440E56EA5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7534"/>
            <a:ext cx="8297567" cy="352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70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2D1359-CAA0-4FEA-96C7-BAB50EA8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771550"/>
            <a:ext cx="4608512" cy="406415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8AA54A3-16D7-4F82-B183-9A98690D9F33}"/>
              </a:ext>
            </a:extLst>
          </p:cNvPr>
          <p:cNvSpPr/>
          <p:nvPr/>
        </p:nvSpPr>
        <p:spPr>
          <a:xfrm>
            <a:off x="395536" y="137176"/>
            <a:ext cx="75608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“Patch-Based Image Inpainting with Generative Adversarial Networks” - </a:t>
            </a:r>
            <a:r>
              <a:rPr lang="en-US" altLang="ko-KR" sz="1200" dirty="0" err="1"/>
              <a:t>Ugur</a:t>
            </a:r>
            <a:r>
              <a:rPr lang="en-US" altLang="ko-KR" sz="1200" dirty="0"/>
              <a:t> Demir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1237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8BC6E2-BF80-4EC2-A4D9-35217321A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" y="843558"/>
            <a:ext cx="9144000" cy="17281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F1DAA5-B6F1-4A30-9FB5-B5D5134A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321" y="2643758"/>
            <a:ext cx="5131358" cy="149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06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E4584F-5509-4A61-9A4C-A52D69F4486F}"/>
              </a:ext>
            </a:extLst>
          </p:cNvPr>
          <p:cNvSpPr/>
          <p:nvPr/>
        </p:nvSpPr>
        <p:spPr>
          <a:xfrm>
            <a:off x="107504" y="267494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PatchGAN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ea typeface="돋움" panose="020B0600000101010101" pitchFamily="50" charset="-127"/>
              </a:rPr>
              <a:t> </a:t>
            </a:r>
            <a:r>
              <a:rPr lang="ko-KR" altLang="en-US" b="1" dirty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장점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2F7D82-FA2B-449F-83FB-23C867C14724}"/>
              </a:ext>
            </a:extLst>
          </p:cNvPr>
          <p:cNvSpPr/>
          <p:nvPr/>
        </p:nvSpPr>
        <p:spPr>
          <a:xfrm>
            <a:off x="179512" y="1563638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PatchGAN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사용하게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아니라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작은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patch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대하여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sliding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방식으로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연산을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수행하기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파라미터의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개수가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훨씬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적으며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속도가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빠르며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전체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이미지의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크기에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영향을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받지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않기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구조적인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관점에서도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7991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D7700B7-8E9C-434E-99BB-50192801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447521"/>
            <a:ext cx="6423420" cy="22484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E7AE415-C5B4-4595-8F5E-2C496C3D8B2D}"/>
              </a:ext>
            </a:extLst>
          </p:cNvPr>
          <p:cNvSpPr/>
          <p:nvPr/>
        </p:nvSpPr>
        <p:spPr>
          <a:xfrm>
            <a:off x="3286456" y="411510"/>
            <a:ext cx="25710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24292E"/>
                </a:solidFill>
                <a:latin typeface="-apple-system"/>
              </a:rPr>
              <a:t>Pix2Pix</a:t>
            </a:r>
            <a:r>
              <a:rPr lang="ko-KR" altLang="en-US" sz="2000" b="1" dirty="0">
                <a:solidFill>
                  <a:srgbClr val="24292E"/>
                </a:solidFill>
                <a:latin typeface="-apple-system"/>
              </a:rPr>
              <a:t>의 기본 구조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4850C7-7AB6-4185-8253-74527809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377" y="4050055"/>
            <a:ext cx="1661245" cy="2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735039A-8ED7-4923-9515-63C8614D7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71200"/>
            <a:ext cx="1339042" cy="1656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1232075-9ABB-421B-AFB9-6F672D575DEB}"/>
              </a:ext>
            </a:extLst>
          </p:cNvPr>
          <p:cNvSpPr/>
          <p:nvPr/>
        </p:nvSpPr>
        <p:spPr>
          <a:xfrm>
            <a:off x="420616" y="3939901"/>
            <a:ext cx="8712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Pix2Pix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학습시키려면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원영상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변환하고자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목표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y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쌍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sz="1600" dirty="0">
                <a:solidFill>
                  <a:srgbClr val="000000"/>
                </a:solidFill>
                <a:latin typeface="Arial" panose="020B0604020202020204" pitchFamily="34" charset="0"/>
              </a:rPr>
              <a:t>{x, y}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sz="1600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필요</a:t>
            </a:r>
            <a:endParaRPr lang="ko-KR" altLang="en-US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54B85B-2C97-4B88-8239-F5427D46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420720"/>
            <a:ext cx="1296144" cy="17571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A1710B-C507-4401-A5CD-669F36CB2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1095123"/>
            <a:ext cx="1440160" cy="20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17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ECA392-355E-43CB-997D-9E89768EC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38" y="1347613"/>
            <a:ext cx="4305507" cy="232675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A3D7884-D32C-4917-869B-D390F77C3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94" y="1347614"/>
            <a:ext cx="3181649" cy="232675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386E285-428B-48E1-949F-28CF6D5C8E70}"/>
              </a:ext>
            </a:extLst>
          </p:cNvPr>
          <p:cNvSpPr/>
          <p:nvPr/>
        </p:nvSpPr>
        <p:spPr>
          <a:xfrm>
            <a:off x="4183207" y="267494"/>
            <a:ext cx="777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24292E"/>
                </a:solidFill>
                <a:latin typeface="-apple-system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F9B951A-3DF6-4A29-8E0B-A2CDE5556462}"/>
              </a:ext>
            </a:extLst>
          </p:cNvPr>
          <p:cNvSpPr/>
          <p:nvPr/>
        </p:nvSpPr>
        <p:spPr>
          <a:xfrm>
            <a:off x="251520" y="483518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Pix2Pix</a:t>
            </a:r>
            <a:r>
              <a:rPr lang="ko-KR" altLang="en-US" b="1" dirty="0"/>
              <a:t>가 다른 알고리즘보다 뛰어난 성능을 보이는 이유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D2FAF7-FCF6-42D6-AE86-969D5B0D9DFB}"/>
              </a:ext>
            </a:extLst>
          </p:cNvPr>
          <p:cNvSpPr/>
          <p:nvPr/>
        </p:nvSpPr>
        <p:spPr>
          <a:xfrm>
            <a:off x="107504" y="1347614"/>
            <a:ext cx="86184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기존에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많은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변환하고자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방향에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따라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적당한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알고리즘을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선택해야 함</a:t>
            </a:r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4EB81ED-BA11-4E8B-8EB8-98495E86F58A}"/>
              </a:ext>
            </a:extLst>
          </p:cNvPr>
          <p:cNvSpPr/>
          <p:nvPr/>
        </p:nvSpPr>
        <p:spPr>
          <a:xfrm>
            <a:off x="107504" y="2488709"/>
            <a:ext cx="86184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CNN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방법과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 function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다르다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</a:p>
          <a:p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-&gt; 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대부분의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CNN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L1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혹은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L2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사용하기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보통은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 err="1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유클리디안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(Euclidean)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거리를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최소화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쪽으로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진행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이렇게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되면 영상이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선명하지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못하고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blur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해지는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경향이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하지만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기반하기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때문에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통하여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결과를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얻을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1655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9D4BDAF-F70E-4A1C-8D99-2C42014E6341}"/>
              </a:ext>
            </a:extLst>
          </p:cNvPr>
          <p:cNvSpPr/>
          <p:nvPr/>
        </p:nvSpPr>
        <p:spPr>
          <a:xfrm>
            <a:off x="179512" y="228974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버클리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대학교의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다른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연구팀이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Pix2Pix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보다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조금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빠르게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발표한</a:t>
            </a:r>
            <a:endParaRPr lang="en-US" altLang="ko-KR" dirty="0">
              <a:solidFill>
                <a:srgbClr val="000000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“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Context Encoders: Feature Learning by Inpainting” 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A687C4-6796-49CF-A489-905DDFDAB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93" y="1059582"/>
            <a:ext cx="3086014" cy="345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8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813DFE2-D167-4EC6-9B87-43660821827D}"/>
              </a:ext>
            </a:extLst>
          </p:cNvPr>
          <p:cNvSpPr/>
          <p:nvPr/>
        </p:nvSpPr>
        <p:spPr>
          <a:xfrm>
            <a:off x="107504" y="843558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이렇게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뭔가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의미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정보를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넣으려면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대상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semantic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정확하게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이해해야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E7B78A1-F251-475C-958E-6EFCBCD0ADAB}"/>
              </a:ext>
            </a:extLst>
          </p:cNvPr>
          <p:cNvSpPr/>
          <p:nvPr/>
        </p:nvSpPr>
        <p:spPr>
          <a:xfrm>
            <a:off x="20588" y="2283718"/>
            <a:ext cx="9001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빈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영역에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그럴싸하게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채워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넣으려면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단순하게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복원하기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reconstruction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부족하고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adversarial loss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결합하면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선명한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얻을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있다는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사실이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이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논문의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주요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업적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208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7163FB4-EBB1-4BA9-9773-D6AAE096D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93217"/>
            <a:ext cx="5324475" cy="942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BA56345-008A-48C7-8499-5EF111E713BE}"/>
              </a:ext>
            </a:extLst>
          </p:cNvPr>
          <p:cNvSpPr/>
          <p:nvPr/>
        </p:nvSpPr>
        <p:spPr>
          <a:xfrm>
            <a:off x="467544" y="3867894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 err="1">
                <a:solidFill>
                  <a:srgbClr val="000000"/>
                </a:solidFill>
                <a:latin typeface="Arial" panose="020B0604020202020204" pitchFamily="34" charset="0"/>
              </a:rPr>
              <a:t>cGAN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에서는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잡음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(latent vector z)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conditioning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을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위한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컨디션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가하는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방식이었는데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여기서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컨디션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대신에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x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입력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영상이라고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dirty="0"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본다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DDBBCB-D045-4958-AA8D-3972F20DAC78}"/>
              </a:ext>
            </a:extLst>
          </p:cNvPr>
          <p:cNvSpPr/>
          <p:nvPr/>
        </p:nvSpPr>
        <p:spPr>
          <a:xfrm>
            <a:off x="519289" y="352276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Objective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118457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88</Words>
  <Application>Microsoft Office PowerPoint</Application>
  <PresentationFormat>화면 슬라이드 쇼(16:9)</PresentationFormat>
  <Paragraphs>50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-apple-system</vt:lpstr>
      <vt:lpstr>굴림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163</cp:revision>
  <dcterms:created xsi:type="dcterms:W3CDTF">2016-12-05T23:26:54Z</dcterms:created>
  <dcterms:modified xsi:type="dcterms:W3CDTF">2021-02-17T05:37:01Z</dcterms:modified>
</cp:coreProperties>
</file>